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5"/>
  </p:notesMasterIdLst>
  <p:sldIdLst>
    <p:sldId id="256" r:id="rId2"/>
    <p:sldId id="292" r:id="rId3"/>
    <p:sldId id="286" r:id="rId4"/>
  </p:sldIdLst>
  <p:sldSz cx="12192000" cy="6858000"/>
  <p:notesSz cx="6807200" cy="9939338"/>
  <p:embeddedFontLst>
    <p:embeddedFont>
      <p:font typeface="HY헤드라인M" panose="02030600000101010101" pitchFamily="18" charset="-127"/>
      <p:regular r:id="rId6"/>
    </p:embeddedFont>
    <p:embeddedFont>
      <p:font typeface="맑은 고딕" panose="020B0503020000020004" pitchFamily="50" charset="-127"/>
      <p:regular r:id="rId7"/>
      <p:bold r:id="rId8"/>
    </p:embeddedFont>
    <p:embeddedFont>
      <p:font typeface="나눔바른고딕 UltraLight" panose="00000300000000000000" pitchFamily="2" charset="-127"/>
      <p:regular r:id="rId9"/>
    </p:embeddedFont>
    <p:embeddedFont>
      <p:font typeface="나눔바른고딕" panose="020B0603020101020101" pitchFamily="50" charset="-127"/>
      <p:regular r:id="rId10"/>
      <p:bold r:id="rId11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9DE3"/>
    <a:srgbClr val="98A8CC"/>
    <a:srgbClr val="339933"/>
    <a:srgbClr val="3C205A"/>
    <a:srgbClr val="A2385E"/>
    <a:srgbClr val="405B92"/>
    <a:srgbClr val="242C4C"/>
    <a:srgbClr val="E1882F"/>
    <a:srgbClr val="3A314A"/>
    <a:srgbClr val="4A4B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tableStyles" Target="tableStyle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86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5ECC80-C727-4023-B98F-BEE80AD768C4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265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720" y="4783307"/>
            <a:ext cx="5445760" cy="3913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5838" y="9440647"/>
            <a:ext cx="2949787" cy="49869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1D6393-E8AA-4361-931F-12C5462C8CDA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103" y="9492044"/>
            <a:ext cx="906495" cy="395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922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14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408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83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02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969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7933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783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904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508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681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832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4233A-E057-42A5-A60A-775A547ECE01}" type="datetimeFigureOut">
              <a:rPr lang="ko-KR" altLang="en-US" smtClean="0"/>
              <a:t>2019-05-13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D5D50-1E88-424B-AFB1-FE7D817F11F9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9" y="6330891"/>
            <a:ext cx="933673" cy="37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39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ow angle photo of city high rise buildings during daytime">
            <a:extLst>
              <a:ext uri="{FF2B5EF4-FFF2-40B4-BE49-F238E27FC236}">
                <a16:creationId xmlns="" xmlns:a16="http://schemas.microsoft.com/office/drawing/2014/main" id="{971050BB-21E3-4CD4-BE1C-21057B4D0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94E68F3D-BC49-4AD7-8488-04779AC4A7B4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accent4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A272897-97DE-4B23-8ECA-7F9D952EF625}"/>
              </a:ext>
            </a:extLst>
          </p:cNvPr>
          <p:cNvSpPr txBox="1"/>
          <p:nvPr/>
        </p:nvSpPr>
        <p:spPr>
          <a:xfrm>
            <a:off x="1264623" y="2807701"/>
            <a:ext cx="9662752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300" b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Financial </a:t>
            </a:r>
            <a:r>
              <a:rPr lang="en-US" altLang="ko-KR" sz="4300" b="1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Engineering</a:t>
            </a:r>
          </a:p>
          <a:p>
            <a:pPr algn="ctr"/>
            <a:r>
              <a:rPr lang="en-US" altLang="ko-KR" sz="4300" b="1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VISION </a:t>
            </a:r>
          </a:p>
          <a:p>
            <a:pPr algn="ctr"/>
            <a:r>
              <a:rPr lang="en-US" altLang="ko-KR" sz="4300" b="1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in 2019</a:t>
            </a:r>
            <a:endParaRPr lang="ko-KR" altLang="en-US" sz="4300" b="1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04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DC820850-1F5F-455D-BB13-9EA885DBD53C}"/>
              </a:ext>
            </a:extLst>
          </p:cNvPr>
          <p:cNvSpPr/>
          <p:nvPr/>
        </p:nvSpPr>
        <p:spPr>
          <a:xfrm>
            <a:off x="182880" y="213360"/>
            <a:ext cx="822960" cy="8229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endParaRPr lang="ko-KR" altLang="en-US" sz="2500" dirty="0">
              <a:solidFill>
                <a:srgbClr val="FFFF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="" xmlns:a16="http://schemas.microsoft.com/office/drawing/2014/main" id="{BA13D8EF-4C0B-4BDC-B699-53AE1F464397}"/>
              </a:ext>
            </a:extLst>
          </p:cNvPr>
          <p:cNvCxnSpPr/>
          <p:nvPr/>
        </p:nvCxnSpPr>
        <p:spPr>
          <a:xfrm>
            <a:off x="1188720" y="228600"/>
            <a:ext cx="1069848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54F47F31-6ADC-4B27-8870-EEC898139969}"/>
              </a:ext>
            </a:extLst>
          </p:cNvPr>
          <p:cNvSpPr txBox="1"/>
          <p:nvPr/>
        </p:nvSpPr>
        <p:spPr>
          <a:xfrm>
            <a:off x="1188720" y="335280"/>
            <a:ext cx="28346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mtClean="0">
                <a:solidFill>
                  <a:srgbClr val="3A3838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금융업 </a:t>
            </a:r>
            <a:r>
              <a:rPr lang="en-US" altLang="ko-KR" sz="1600">
                <a:solidFill>
                  <a:srgbClr val="3A3838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AI </a:t>
            </a:r>
            <a:r>
              <a:rPr lang="ko-KR" altLang="en-US" sz="1600">
                <a:solidFill>
                  <a:srgbClr val="3A3838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활용 현황</a:t>
            </a:r>
          </a:p>
        </p:txBody>
      </p:sp>
      <p:graphicFrame>
        <p:nvGraphicFramePr>
          <p:cNvPr id="29" name="object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1513729"/>
              </p:ext>
            </p:extLst>
          </p:nvPr>
        </p:nvGraphicFramePr>
        <p:xfrm>
          <a:off x="367792" y="1304001"/>
          <a:ext cx="10843133" cy="4768147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1146683"/>
                <a:gridCol w="2189778"/>
                <a:gridCol w="1660849"/>
                <a:gridCol w="5845823"/>
              </a:tblGrid>
              <a:tr h="355335">
                <a:tc>
                  <a:txBody>
                    <a:bodyPr/>
                    <a:lstStyle/>
                    <a:p>
                      <a:pPr marL="129539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100" spc="-15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분류</a:t>
                      </a:r>
                      <a:endParaRPr sz="1100">
                        <a:latin typeface="HY헤드라인M" panose="02030600000101010101" pitchFamily="18" charset="-127"/>
                        <a:ea typeface="HY헤드라인M" panose="02030600000101010101" pitchFamily="18" charset="-127"/>
                        <a:cs typeface="Malgun Gothic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100" spc="-1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목적</a:t>
                      </a:r>
                      <a:endParaRPr sz="1100">
                        <a:latin typeface="HY헤드라인M" panose="02030600000101010101" pitchFamily="18" charset="-127"/>
                        <a:ea typeface="HY헤드라인M" panose="02030600000101010101" pitchFamily="18" charset="-127"/>
                        <a:cs typeface="Malgun Gothic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396240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100" spc="-15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기업명</a:t>
                      </a:r>
                      <a:endParaRPr sz="1100">
                        <a:latin typeface="HY헤드라인M" panose="02030600000101010101" pitchFamily="18" charset="-127"/>
                        <a:ea typeface="HY헤드라인M" panose="02030600000101010101" pitchFamily="18" charset="-127"/>
                        <a:cs typeface="Malgun Gothic"/>
                      </a:endParaRPr>
                    </a:p>
                  </a:txBody>
                  <a:tcPr marL="0" marR="0" marT="49530" marB="0"/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sz="1100" spc="-15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설명</a:t>
                      </a:r>
                      <a:endParaRPr sz="1100">
                        <a:latin typeface="HY헤드라인M" panose="02030600000101010101" pitchFamily="18" charset="-127"/>
                        <a:ea typeface="HY헤드라인M" panose="02030600000101010101" pitchFamily="18" charset="-127"/>
                        <a:cs typeface="Malgun Gothic"/>
                      </a:endParaRPr>
                    </a:p>
                  </a:txBody>
                  <a:tcPr marL="0" marR="0" marT="49530" marB="0"/>
                </a:tc>
              </a:tr>
              <a:tr h="840081">
                <a:tc rowSpan="2">
                  <a:txBody>
                    <a:bodyPr/>
                    <a:lstStyle/>
                    <a:p>
                      <a:pPr marL="91440" marR="137795">
                        <a:lnSpc>
                          <a:spcPct val="150000"/>
                        </a:lnSpc>
                        <a:spcBef>
                          <a:spcPts val="480"/>
                        </a:spcBef>
                      </a:pPr>
                      <a:r>
                        <a:rPr sz="1000" b="1" spc="-1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투자</a:t>
                      </a:r>
                      <a:r>
                        <a:rPr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자문</a:t>
                      </a:r>
                      <a:r>
                        <a:rPr lang="en-US" sz="1000" b="1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(</a:t>
                      </a:r>
                      <a:r>
                        <a:rPr lang="ko-KR" altLang="en-US" sz="1000" b="1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국외</a:t>
                      </a:r>
                      <a:r>
                        <a:rPr lang="en-US" altLang="ko-KR" sz="1000" b="1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Malgun Gothic"/>
                      </a:endParaRPr>
                    </a:p>
                  </a:txBody>
                  <a:tcPr marL="0" marR="0" marT="60960" marB="0" anchor="ctr"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91440" marR="104139">
                        <a:lnSpc>
                          <a:spcPct val="100000"/>
                        </a:lnSpc>
                        <a:spcBef>
                          <a:spcPts val="480"/>
                        </a:spcBef>
                      </a:pPr>
                      <a:r>
                        <a:rPr sz="1000" b="1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사람의 </a:t>
                      </a:r>
                      <a:r>
                        <a:rPr sz="1000" b="1" spc="-5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개입을 </a:t>
                      </a:r>
                      <a:endParaRPr lang="en-US" sz="1000" b="1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 marR="104139">
                        <a:lnSpc>
                          <a:spcPct val="100000"/>
                        </a:lnSpc>
                        <a:spcBef>
                          <a:spcPts val="480"/>
                        </a:spcBef>
                      </a:pPr>
                      <a:r>
                        <a:rPr sz="1000" b="1" spc="-1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최소화한  </a:t>
                      </a:r>
                      <a:r>
                        <a:rPr sz="1000" b="1" spc="-5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자동화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시스템으로 </a:t>
                      </a:r>
                      <a:endParaRPr lang="en-US" sz="1000" b="1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 marR="104139">
                        <a:lnSpc>
                          <a:spcPct val="100000"/>
                        </a:lnSpc>
                        <a:spcBef>
                          <a:spcPts val="480"/>
                        </a:spcBef>
                      </a:pP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고객  </a:t>
                      </a:r>
                      <a:r>
                        <a:rPr sz="1000" b="1" spc="-5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맞춤형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자산관리</a:t>
                      </a:r>
                      <a:r>
                        <a:rPr lang="en-US" sz="1000" b="1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 제</a:t>
                      </a:r>
                      <a:r>
                        <a:rPr sz="1000" b="1" spc="1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6096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475615">
                        <a:lnSpc>
                          <a:spcPct val="150000"/>
                        </a:lnSpc>
                        <a:spcBef>
                          <a:spcPts val="120"/>
                        </a:spcBef>
                      </a:pPr>
                      <a:r>
                        <a:rPr lang="en-US"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KENSHO</a:t>
                      </a:r>
                    </a:p>
                    <a:p>
                      <a:pPr marL="91440" marR="475615">
                        <a:lnSpc>
                          <a:spcPct val="150000"/>
                        </a:lnSpc>
                        <a:spcBef>
                          <a:spcPts val="120"/>
                        </a:spcBef>
                      </a:pPr>
                      <a:r>
                        <a:rPr lang="en-US"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(*</a:t>
                      </a:r>
                      <a:r>
                        <a:rPr lang="ko-KR" altLang="en-US"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기업가치</a:t>
                      </a:r>
                      <a:r>
                        <a:rPr lang="ko-KR" altLang="en-US" sz="1000" b="1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 </a:t>
                      </a:r>
                      <a:r>
                        <a:rPr lang="en-US" altLang="ko-KR"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7000</a:t>
                      </a:r>
                      <a:r>
                        <a:rPr lang="ko-KR" altLang="en-US"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억</a:t>
                      </a:r>
                      <a:r>
                        <a:rPr lang="en-US" altLang="ko-KR"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)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1524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1440" indent="0">
                        <a:lnSpc>
                          <a:spcPct val="100000"/>
                        </a:lnSpc>
                        <a:spcBef>
                          <a:spcPts val="720"/>
                        </a:spcBef>
                        <a:buNone/>
                        <a:tabLst>
                          <a:tab pos="241300" algn="l"/>
                        </a:tabLst>
                      </a:pPr>
                      <a:r>
                        <a:rPr lang="en-US" altLang="ko-KR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이벤트가 시장에 끼치는 영향력을 분석해</a:t>
                      </a:r>
                      <a:r>
                        <a:rPr lang="en-US" altLang="ko-KR" sz="1000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답변 및 보고서로 제공</a:t>
                      </a:r>
                      <a:endParaRPr lang="en-US" altLang="ko-KR" sz="1000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241300" indent="-149860">
                        <a:lnSpc>
                          <a:spcPct val="100000"/>
                        </a:lnSpc>
                        <a:spcBef>
                          <a:spcPts val="720"/>
                        </a:spcBef>
                        <a:buChar char="-"/>
                        <a:tabLst>
                          <a:tab pos="241300" algn="l"/>
                        </a:tabLst>
                      </a:pP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기업 공시</a:t>
                      </a:r>
                      <a:r>
                        <a:rPr lang="en-US" altLang="ko-KR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뉴스</a:t>
                      </a:r>
                      <a:r>
                        <a:rPr lang="en-US" altLang="ko-KR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경제등의 데이터 이용해 예측 서비스 제공</a:t>
                      </a:r>
                      <a:endParaRPr lang="en-US" altLang="ko-KR" sz="1000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241300" indent="-149860">
                        <a:lnSpc>
                          <a:spcPct val="100000"/>
                        </a:lnSpc>
                        <a:spcBef>
                          <a:spcPts val="720"/>
                        </a:spcBef>
                        <a:buChar char="-"/>
                        <a:tabLst>
                          <a:tab pos="241300" algn="l"/>
                        </a:tabLst>
                      </a:pP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머신러닝을 활용하여 산업을 세부적으로 재분류하고 이를 바탕으로 새로운 인덱스 개발</a:t>
                      </a:r>
                      <a:endParaRPr lang="en-US" altLang="ko-KR" sz="1000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91440" marB="0">
                    <a:solidFill>
                      <a:schemeClr val="bg1"/>
                    </a:solidFill>
                  </a:tcPr>
                </a:tc>
              </a:tr>
              <a:tr h="513184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609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BEFF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609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EBEFF9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413384">
                        <a:lnSpc>
                          <a:spcPct val="150000"/>
                        </a:lnSpc>
                        <a:spcBef>
                          <a:spcPts val="120"/>
                        </a:spcBef>
                      </a:pPr>
                      <a:r>
                        <a:rPr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</a:t>
                      </a:r>
                      <a:r>
                        <a:rPr sz="1000" b="1" spc="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</a:t>
                      </a:r>
                      <a:r>
                        <a:rPr sz="1000" b="1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</a:t>
                      </a:r>
                      <a:r>
                        <a:rPr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kRo</a:t>
                      </a:r>
                      <a:r>
                        <a:rPr sz="1000" b="1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</a:t>
                      </a:r>
                      <a:r>
                        <a:rPr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</a:t>
                      </a:r>
                      <a:r>
                        <a:rPr sz="1000" b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 </a:t>
                      </a:r>
                      <a:r>
                        <a:rPr sz="1000" b="1" spc="3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GSA</a:t>
                      </a:r>
                      <a:r>
                        <a:rPr lang="en-US" sz="1000" b="1" spc="3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1524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19710" marR="468630" indent="-128270">
                        <a:lnSpc>
                          <a:spcPct val="150000"/>
                        </a:lnSpc>
                        <a:spcBef>
                          <a:spcPts val="120"/>
                        </a:spcBef>
                      </a:pPr>
                      <a:r>
                        <a:rPr sz="1000" spc="2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글로벌 자산운용사 </a:t>
                      </a:r>
                      <a:r>
                        <a:rPr sz="1000" spc="2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BlackRock, </a:t>
                      </a:r>
                      <a:r>
                        <a:rPr sz="1000" spc="3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Goldman </a:t>
                      </a:r>
                      <a:r>
                        <a:rPr sz="1000" spc="1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Sachs </a:t>
                      </a:r>
                      <a:r>
                        <a:rPr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등에서도  </a:t>
                      </a:r>
                      <a:endParaRPr lang="en-US" sz="1000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219710" marR="468630" indent="-128270">
                        <a:lnSpc>
                          <a:spcPct val="150000"/>
                        </a:lnSpc>
                        <a:spcBef>
                          <a:spcPts val="120"/>
                        </a:spcBef>
                      </a:pPr>
                      <a:r>
                        <a:rPr 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  </a:t>
                      </a:r>
                      <a:r>
                        <a:rPr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머신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러닝을 활용한 투자 자산 분석 및 트레이딩 활발히 진행</a:t>
                      </a:r>
                      <a:r>
                        <a:rPr sz="1000" spc="16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</a:t>
                      </a:r>
                      <a:endParaRPr sz="1000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15240" marB="0">
                    <a:solidFill>
                      <a:schemeClr val="bg1"/>
                    </a:solidFill>
                  </a:tcPr>
                </a:tc>
              </a:tr>
              <a:tr h="764697">
                <a:tc>
                  <a:txBody>
                    <a:bodyPr/>
                    <a:lstStyle/>
                    <a:p>
                      <a:pPr marL="91440" marR="184785">
                        <a:lnSpc>
                          <a:spcPct val="150000"/>
                        </a:lnSpc>
                        <a:spcBef>
                          <a:spcPts val="484"/>
                        </a:spcBef>
                      </a:pPr>
                      <a:r>
                        <a:rPr lang="ko-KR" altLang="en-US"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Malgun Gothic"/>
                        </a:rPr>
                        <a:t>투자자문</a:t>
                      </a:r>
                      <a:r>
                        <a:rPr lang="ko-KR" altLang="en-US" sz="1000" b="1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Malgun Gothic"/>
                        </a:rPr>
                        <a:t> </a:t>
                      </a:r>
                      <a:r>
                        <a:rPr lang="en-US" altLang="ko-KR"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Malgun Gothic"/>
                        </a:rPr>
                        <a:t>(</a:t>
                      </a:r>
                      <a:r>
                        <a:rPr lang="ko-KR" altLang="en-US"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Malgun Gothic"/>
                        </a:rPr>
                        <a:t>국내</a:t>
                      </a:r>
                      <a:r>
                        <a:rPr lang="en-US" altLang="ko-KR"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Malgun Gothic"/>
                        </a:rPr>
                        <a:t>)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Malgun Gothic"/>
                      </a:endParaRPr>
                    </a:p>
                  </a:txBody>
                  <a:tcPr marL="0" marR="0" marT="61594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105410">
                        <a:lnSpc>
                          <a:spcPct val="100000"/>
                        </a:lnSpc>
                        <a:spcBef>
                          <a:spcPts val="760"/>
                        </a:spcBef>
                      </a:pPr>
                      <a:r>
                        <a:rPr lang="ko-KR" altLang="en-US"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금융 데이터를 기반으로 </a:t>
                      </a:r>
                      <a:endParaRPr lang="en-US" altLang="ko-KR" sz="1000" b="1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 marR="105410">
                        <a:lnSpc>
                          <a:spcPct val="100000"/>
                        </a:lnSpc>
                        <a:spcBef>
                          <a:spcPts val="760"/>
                        </a:spcBef>
                      </a:pPr>
                      <a:r>
                        <a:rPr lang="en-US" altLang="ko-KR"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AI </a:t>
                      </a:r>
                      <a:r>
                        <a:rPr lang="ko-KR" altLang="en-US"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검색</a:t>
                      </a:r>
                      <a:r>
                        <a:rPr lang="ko-KR" altLang="en-US" sz="1000" b="1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및 분석</a:t>
                      </a:r>
                      <a:r>
                        <a:rPr lang="en-US" altLang="ko-KR" sz="1000" b="1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00" b="1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 제공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9652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en-US" sz="1000" b="1" spc="1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Deep Search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9207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000" spc="20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애널 리스트의 투자의견의 뉘앙스 및 센티멘트를 파악</a:t>
                      </a:r>
                      <a:endParaRPr lang="en-US" altLang="ko-KR" sz="1000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000" spc="20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뉴스기사</a:t>
                      </a:r>
                      <a:r>
                        <a:rPr lang="en-US" altLang="ko-KR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공시</a:t>
                      </a:r>
                      <a:r>
                        <a:rPr lang="en-US" altLang="ko-KR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감사보고서</a:t>
                      </a:r>
                      <a:r>
                        <a:rPr lang="en-US" altLang="ko-KR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증권사에서 발행하는 각종 리서치기반 위험 감지</a:t>
                      </a:r>
                      <a:endParaRPr lang="en-US" altLang="ko-KR" sz="1000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- 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이벤트</a:t>
                      </a:r>
                      <a:r>
                        <a:rPr lang="en-US" altLang="ko-KR" sz="1000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 </a:t>
                      </a:r>
                      <a:r>
                        <a:rPr lang="ko-KR" altLang="en-US" sz="1000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및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Gulim"/>
                        </a:rPr>
                        <a:t>이슈 분석</a:t>
                      </a:r>
                      <a:endParaRPr sz="1000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92075" marB="0">
                    <a:solidFill>
                      <a:schemeClr val="bg1"/>
                    </a:solidFill>
                  </a:tcPr>
                </a:tc>
              </a:tr>
              <a:tr h="818358">
                <a:tc>
                  <a:txBody>
                    <a:bodyPr/>
                    <a:lstStyle/>
                    <a:p>
                      <a:pPr marL="91440" marR="184785">
                        <a:lnSpc>
                          <a:spcPct val="150000"/>
                        </a:lnSpc>
                      </a:pPr>
                      <a:endParaRPr lang="en-US" sz="1000" b="1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 marR="184785">
                        <a:lnSpc>
                          <a:spcPct val="150000"/>
                        </a:lnSpc>
                      </a:pPr>
                      <a:r>
                        <a:rPr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신용</a:t>
                      </a:r>
                      <a:r>
                        <a:rPr lang="en-US" sz="1000" b="1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평가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Malgun Gothic"/>
                      </a:endParaRPr>
                    </a:p>
                  </a:txBody>
                  <a:tcPr marL="0" marR="0" marT="571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104139" algn="just">
                        <a:lnSpc>
                          <a:spcPct val="100000"/>
                        </a:lnSpc>
                        <a:spcBef>
                          <a:spcPts val="120"/>
                        </a:spcBef>
                      </a:pPr>
                      <a:r>
                        <a:rPr sz="1000" b="1" spc="-5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고객의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비금융정보까지</a:t>
                      </a:r>
                      <a:r>
                        <a:rPr lang="en-US" sz="1000" b="1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분석해 </a:t>
                      </a:r>
                      <a:r>
                        <a:rPr lang="en-US"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</a:t>
                      </a:r>
                    </a:p>
                    <a:p>
                      <a:pPr marL="91440" marR="104139" algn="just">
                        <a:lnSpc>
                          <a:spcPct val="100000"/>
                        </a:lnSpc>
                        <a:spcBef>
                          <a:spcPts val="120"/>
                        </a:spcBef>
                      </a:pP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신용평가</a:t>
                      </a:r>
                      <a:r>
                        <a:rPr lang="en-US" sz="1000" b="1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세분화,</a:t>
                      </a:r>
                      <a:endParaRPr lang="en-US" sz="1000" b="1" spc="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 marR="104139" algn="just">
                        <a:lnSpc>
                          <a:spcPct val="100000"/>
                        </a:lnSpc>
                        <a:spcBef>
                          <a:spcPts val="120"/>
                        </a:spcBef>
                      </a:pP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 제공</a:t>
                      </a:r>
                      <a:r>
                        <a:rPr lang="en-US" sz="1000" b="1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범위</a:t>
                      </a:r>
                      <a:r>
                        <a:rPr lang="en-US" sz="1000" b="1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확대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1524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20"/>
                        </a:spcBef>
                      </a:pPr>
                      <a:r>
                        <a:rPr sz="1000" b="1" spc="1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ZestFinance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9144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19710" marR="681355" indent="-128270">
                        <a:lnSpc>
                          <a:spcPct val="150000"/>
                        </a:lnSpc>
                        <a:spcBef>
                          <a:spcPts val="120"/>
                        </a:spcBef>
                        <a:buChar char="-"/>
                        <a:tabLst>
                          <a:tab pos="241300" algn="l"/>
                        </a:tabLst>
                      </a:pP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15년 </a:t>
                      </a:r>
                      <a:r>
                        <a:rPr sz="1000" spc="1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6월,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중국 전자상거래 기업 </a:t>
                      </a:r>
                      <a:r>
                        <a:rPr sz="1000" spc="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JD닷컴과 </a:t>
                      </a:r>
                      <a:r>
                        <a:rPr sz="1000" spc="1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JDZestFinance Gaia를 </a:t>
                      </a:r>
                      <a:r>
                        <a:rPr sz="1000" spc="-5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설립하여 </a:t>
                      </a:r>
                      <a:endParaRPr lang="en-US" sz="1000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 marR="681355" indent="0">
                        <a:lnSpc>
                          <a:spcPct val="150000"/>
                        </a:lnSpc>
                        <a:spcBef>
                          <a:spcPts val="120"/>
                        </a:spcBef>
                        <a:buNone/>
                        <a:tabLst>
                          <a:tab pos="241300" algn="l"/>
                        </a:tabLst>
                      </a:pPr>
                      <a:r>
                        <a:rPr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</a:t>
                      </a:r>
                      <a:r>
                        <a:rPr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중국 고객</a:t>
                      </a:r>
                      <a:r>
                        <a:rPr 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신용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평가 서비스</a:t>
                      </a:r>
                      <a:r>
                        <a:rPr sz="1000" spc="8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제공</a:t>
                      </a:r>
                      <a:endParaRPr sz="10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241300" indent="-149860">
                        <a:lnSpc>
                          <a:spcPct val="100000"/>
                        </a:lnSpc>
                        <a:spcBef>
                          <a:spcPts val="600"/>
                        </a:spcBef>
                        <a:buChar char="-"/>
                        <a:tabLst>
                          <a:tab pos="241300" algn="l"/>
                        </a:tabLst>
                      </a:pP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개인 대출을 위해 금융정보를 비롯한 </a:t>
                      </a:r>
                      <a:r>
                        <a:rPr sz="1000" spc="3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SNS,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인터넷 사용 등을 분석해 신용도</a:t>
                      </a:r>
                      <a:r>
                        <a:rPr sz="1000" spc="15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측정</a:t>
                      </a:r>
                      <a:endParaRPr sz="1000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15240" marB="0">
                    <a:solidFill>
                      <a:schemeClr val="bg1"/>
                    </a:solidFill>
                  </a:tcPr>
                </a:tc>
              </a:tr>
              <a:tr h="61305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35"/>
                        </a:spcBef>
                      </a:pPr>
                      <a:r>
                        <a:rPr lang="en-US" sz="1000" b="1" spc="-10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AI</a:t>
                      </a:r>
                      <a:r>
                        <a:rPr lang="en-US" sz="1000" b="1" spc="0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비서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Malgun Gothic"/>
                      </a:endParaRPr>
                    </a:p>
                  </a:txBody>
                  <a:tcPr marL="0" marR="0" marT="9334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735"/>
                        </a:spcBef>
                      </a:pPr>
                      <a:r>
                        <a:rPr sz="1000" b="1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고객 </a:t>
                      </a:r>
                      <a:r>
                        <a:rPr sz="1000" b="1" spc="-5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성향과</a:t>
                      </a:r>
                      <a:r>
                        <a:rPr sz="1000" b="1" spc="5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1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행동</a:t>
                      </a:r>
                      <a:r>
                        <a:rPr lang="en-US" sz="1000" b="1" spc="-1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1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패턴에</a:t>
                      </a:r>
                      <a:r>
                        <a:rPr lang="en-US" sz="1000" b="1" spc="0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맞는 </a:t>
                      </a:r>
                      <a:endParaRPr lang="en-US" sz="1000" b="1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  <a:spcBef>
                          <a:spcPts val="735"/>
                        </a:spcBef>
                      </a:pP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재무</a:t>
                      </a:r>
                      <a:r>
                        <a:rPr lang="en-US" sz="1000" b="1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</a:t>
                      </a:r>
                      <a:r>
                        <a:rPr sz="1000" b="1" spc="2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제공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9334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95250">
                        <a:lnSpc>
                          <a:spcPct val="150000"/>
                        </a:lnSpc>
                        <a:spcBef>
                          <a:spcPts val="120"/>
                        </a:spcBef>
                      </a:pPr>
                      <a:r>
                        <a:rPr sz="1000" b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뱅크오브아메리카</a:t>
                      </a:r>
                      <a:r>
                        <a:rPr lang="en-US" sz="1000" b="1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2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sz="1000" b="1" spc="2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BoA)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1524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19710" marR="650875" indent="-128270">
                        <a:lnSpc>
                          <a:spcPct val="150000"/>
                        </a:lnSpc>
                        <a:spcBef>
                          <a:spcPts val="120"/>
                        </a:spcBef>
                      </a:pPr>
                      <a:r>
                        <a:rPr sz="1000" spc="20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</a:t>
                      </a:r>
                      <a:r>
                        <a:rPr lang="en-US" sz="1000" spc="20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초 페이스북 메신저 기반의 챗봇 </a:t>
                      </a:r>
                      <a:r>
                        <a:rPr sz="1000" spc="1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Erica 출시.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자산규모 등 </a:t>
                      </a:r>
                      <a:r>
                        <a:rPr sz="1000" spc="-5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사용자의 </a:t>
                      </a:r>
                      <a:r>
                        <a:rPr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재정</a:t>
                      </a:r>
                      <a:r>
                        <a:rPr lang="en-US" sz="1000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상태를 </a:t>
                      </a:r>
                      <a:r>
                        <a:rPr 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/>
                      </a:r>
                      <a:br>
                        <a:rPr 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파악하여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기설정된 재정관리 목표를 위해 지속적인 피드백 정보를</a:t>
                      </a:r>
                      <a:r>
                        <a:rPr sz="1000" spc="14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제공</a:t>
                      </a:r>
                      <a:endParaRPr sz="1000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15240" marB="0">
                    <a:solidFill>
                      <a:schemeClr val="bg1"/>
                    </a:solidFill>
                  </a:tcPr>
                </a:tc>
              </a:tr>
              <a:tr h="86343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000" b="1" spc="-1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자동</a:t>
                      </a:r>
                      <a:r>
                        <a:rPr lang="en-US" sz="1000" b="1" spc="0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업무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Malgun Gothic"/>
                      </a:endParaRPr>
                    </a:p>
                  </a:txBody>
                  <a:tcPr marL="0" marR="0" marT="190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9779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000" b="1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 </a:t>
                      </a:r>
                      <a:r>
                        <a:rPr sz="1000" b="1" spc="1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분석, </a:t>
                      </a:r>
                      <a:r>
                        <a:rPr sz="1000" b="1" spc="-5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고객 </a:t>
                      </a:r>
                      <a:r>
                        <a:rPr sz="1000" b="1" spc="1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식별</a:t>
                      </a:r>
                      <a:r>
                        <a:rPr lang="en-US" sz="1000" b="1" spc="10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등의 업무를</a:t>
                      </a:r>
                      <a:endParaRPr lang="en-US" sz="1000" b="1" spc="-5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 marR="9779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자동화하여 생산성 </a:t>
                      </a:r>
                      <a:r>
                        <a:rPr sz="1000" b="1" spc="1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향상</a:t>
                      </a:r>
                      <a:r>
                        <a:rPr sz="1000" b="1" spc="1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endParaRPr lang="en-US" sz="1000" b="1" spc="1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91440" marR="97790">
                        <a:lnSpc>
                          <a:spcPct val="100000"/>
                        </a:lnSpc>
                        <a:spcBef>
                          <a:spcPts val="700"/>
                        </a:spcBef>
                      </a:pP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실수로 인한</a:t>
                      </a:r>
                      <a:r>
                        <a:rPr lang="en-US" sz="1000" b="1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리스크</a:t>
                      </a:r>
                      <a:r>
                        <a:rPr sz="1000" b="1" spc="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최소화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8890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351790">
                        <a:lnSpc>
                          <a:spcPct val="150000"/>
                        </a:lnSpc>
                        <a:spcBef>
                          <a:spcPts val="125"/>
                        </a:spcBef>
                      </a:pPr>
                      <a:r>
                        <a:rPr sz="1000" b="1" spc="3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J.P</a:t>
                      </a:r>
                      <a:r>
                        <a:rPr sz="1000" b="1" spc="3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r>
                        <a:rPr sz="1000" b="1" spc="-6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2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Morgan</a:t>
                      </a:r>
                      <a:r>
                        <a:rPr lang="en-US" sz="1000" b="1" spc="2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b="1" spc="1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Chase</a:t>
                      </a:r>
                      <a:endParaRPr sz="1000" b="1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1587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64160" marR="511175" indent="-172720">
                        <a:lnSpc>
                          <a:spcPct val="150000"/>
                        </a:lnSpc>
                        <a:spcBef>
                          <a:spcPts val="125"/>
                        </a:spcBef>
                        <a:buChar char="-"/>
                        <a:tabLst>
                          <a:tab pos="264160" algn="l"/>
                        </a:tabLst>
                      </a:pP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투자은행을 위한 </a:t>
                      </a:r>
                      <a:r>
                        <a:rPr sz="1000" spc="1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추천시스템(Emerging </a:t>
                      </a:r>
                      <a:r>
                        <a:rPr sz="1000" spc="1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Opportunities </a:t>
                      </a:r>
                      <a:r>
                        <a:rPr sz="1000" spc="2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Engine)을 </a:t>
                      </a:r>
                      <a:r>
                        <a:rPr sz="10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도입하여</a:t>
                      </a:r>
                      <a:r>
                        <a:rPr sz="1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en-US" sz="100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/>
                      </a:r>
                      <a:br>
                        <a:rPr lang="en-US" sz="100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sz="100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주식시장</a:t>
                      </a:r>
                      <a:r>
                        <a:rPr sz="100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고객</a:t>
                      </a:r>
                      <a:r>
                        <a:rPr lang="en-US" sz="1000" spc="-5" baseline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재무상태</a:t>
                      </a:r>
                      <a:r>
                        <a:rPr sz="10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시장동향 등을 분석하고 투자가 필요한 </a:t>
                      </a:r>
                      <a:r>
                        <a:rPr sz="1000" spc="-5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고객을</a:t>
                      </a:r>
                      <a:r>
                        <a:rPr sz="1000" spc="165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00" spc="-5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선별</a:t>
                      </a:r>
                      <a:endParaRPr sz="100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264160" indent="-172720">
                        <a:lnSpc>
                          <a:spcPct val="100000"/>
                        </a:lnSpc>
                        <a:spcBef>
                          <a:spcPts val="600"/>
                        </a:spcBef>
                        <a:buChar char="-"/>
                        <a:tabLst>
                          <a:tab pos="264160" algn="l"/>
                        </a:tabLst>
                      </a:pP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비지도학습 </a:t>
                      </a:r>
                      <a:r>
                        <a:rPr sz="1000" spc="1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플랫폼(COiN)을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도입하여 법률 문서에서 주요 정보와 조항들을</a:t>
                      </a:r>
                      <a:r>
                        <a:rPr sz="1000" spc="12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sz="1000" spc="-5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추출</a:t>
                      </a:r>
                      <a:endParaRPr sz="1000"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Gulim"/>
                      </a:endParaRPr>
                    </a:p>
                  </a:txBody>
                  <a:tcPr marL="0" marR="0" marT="15875" marB="0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0" name="object 4"/>
          <p:cNvSpPr/>
          <p:nvPr/>
        </p:nvSpPr>
        <p:spPr>
          <a:xfrm>
            <a:off x="291592" y="1205559"/>
            <a:ext cx="10966095" cy="45719"/>
          </a:xfrm>
          <a:custGeom>
            <a:avLst/>
            <a:gdLst/>
            <a:ahLst/>
            <a:cxnLst/>
            <a:rect l="l" t="t" r="r" b="b"/>
            <a:pathLst>
              <a:path w="8856345">
                <a:moveTo>
                  <a:pt x="0" y="0"/>
                </a:moveTo>
                <a:lnTo>
                  <a:pt x="8856281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4"/>
          <p:cNvSpPr/>
          <p:nvPr/>
        </p:nvSpPr>
        <p:spPr>
          <a:xfrm>
            <a:off x="310642" y="6174025"/>
            <a:ext cx="10966095" cy="45719"/>
          </a:xfrm>
          <a:custGeom>
            <a:avLst/>
            <a:gdLst/>
            <a:ahLst/>
            <a:cxnLst/>
            <a:rect l="l" t="t" r="r" b="b"/>
            <a:pathLst>
              <a:path w="8856345">
                <a:moveTo>
                  <a:pt x="0" y="0"/>
                </a:moveTo>
                <a:lnTo>
                  <a:pt x="8856281" y="0"/>
                </a:lnTo>
              </a:path>
            </a:pathLst>
          </a:custGeom>
          <a:ln w="952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4125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8D54BC8-D18A-4898-9960-72F229D3A996}"/>
              </a:ext>
            </a:extLst>
          </p:cNvPr>
          <p:cNvSpPr txBox="1"/>
          <p:nvPr/>
        </p:nvSpPr>
        <p:spPr>
          <a:xfrm>
            <a:off x="4012557" y="2824223"/>
            <a:ext cx="41668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Thank You</a:t>
            </a:r>
            <a:endParaRPr lang="ko-KR" altLang="en-US" sz="60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0791952"/>
      </p:ext>
    </p:extLst>
  </p:cSld>
  <p:clrMapOvr>
    <a:masterClrMapping/>
  </p:clrMapOvr>
</p:sld>
</file>

<file path=ppt/theme/theme1.xml><?xml version="1.0" encoding="utf-8"?>
<a:theme xmlns:a="http://schemas.openxmlformats.org/drawingml/2006/main" name="오늘의 PPT 색상테마_066">
  <a:themeElements>
    <a:clrScheme name="오늘의PPT색상테마_066-프리미엄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83625B"/>
      </a:accent1>
      <a:accent2>
        <a:srgbClr val="BD9B80"/>
      </a:accent2>
      <a:accent3>
        <a:srgbClr val="D9BB95"/>
      </a:accent3>
      <a:accent4>
        <a:srgbClr val="595E71"/>
      </a:accent4>
      <a:accent5>
        <a:srgbClr val="403643"/>
      </a:accent5>
      <a:accent6>
        <a:srgbClr val="635468"/>
      </a:accent6>
      <a:hlink>
        <a:srgbClr val="757070"/>
      </a:hlink>
      <a:folHlink>
        <a:srgbClr val="757070"/>
      </a:folHlink>
    </a:clrScheme>
    <a:fontScheme name="영어한글나눔바른고딕">
      <a:majorFont>
        <a:latin typeface="나눔바른고딕"/>
        <a:ea typeface="나눔바른고딕"/>
        <a:cs typeface=""/>
      </a:majorFont>
      <a:minorFont>
        <a:latin typeface="나눔바른고딕 UltraLight"/>
        <a:ea typeface="나눔바른고딕 Ultra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오늘의 PPT 색상테마_066</Template>
  <TotalTime>1170</TotalTime>
  <Words>241</Words>
  <Application>Microsoft Office PowerPoint</Application>
  <PresentationFormat>와이드스크린</PresentationFormat>
  <Paragraphs>51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HY헤드라인M</vt:lpstr>
      <vt:lpstr>맑은 고딕</vt:lpstr>
      <vt:lpstr>나눔바른고딕 UltraLight</vt:lpstr>
      <vt:lpstr>Gulim</vt:lpstr>
      <vt:lpstr>나눔바른고딕</vt:lpstr>
      <vt:lpstr>맑은 고딕</vt:lpstr>
      <vt:lpstr>Arial</vt:lpstr>
      <vt:lpstr>오늘의 PPT 색상테마_066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진아 이</dc:creator>
  <cp:lastModifiedBy>주진영</cp:lastModifiedBy>
  <cp:revision>406</cp:revision>
  <cp:lastPrinted>2018-11-20T09:29:22Z</cp:lastPrinted>
  <dcterms:created xsi:type="dcterms:W3CDTF">2018-11-02T11:24:01Z</dcterms:created>
  <dcterms:modified xsi:type="dcterms:W3CDTF">2019-05-13T05:24:35Z</dcterms:modified>
</cp:coreProperties>
</file>

<file path=docProps/thumbnail.jpeg>
</file>